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 Narrow" charset="1" panose="00000506000000000000"/>
      <p:regular r:id="rId10"/>
    </p:embeddedFont>
    <p:embeddedFont>
      <p:font typeface="Agrandir Narrow Bold" charset="1" panose="00000806000000000000"/>
      <p:regular r:id="rId11"/>
    </p:embeddedFont>
    <p:embeddedFont>
      <p:font typeface="Agrandir Narrow Italics" charset="1" panose="00000506000000000000"/>
      <p:regular r:id="rId12"/>
    </p:embeddedFont>
    <p:embeddedFont>
      <p:font typeface="Agrandir Narrow Bold Italics" charset="1" panose="00000806000000000000"/>
      <p:regular r:id="rId13"/>
    </p:embeddedFont>
    <p:embeddedFont>
      <p:font typeface="Agrandir Narrow Thin" charset="1" panose="00000206000000000000"/>
      <p:regular r:id="rId14"/>
    </p:embeddedFont>
    <p:embeddedFont>
      <p:font typeface="Agrandir Narrow Thin Italics" charset="1" panose="00000206000000000000"/>
      <p:regular r:id="rId15"/>
    </p:embeddedFont>
    <p:embeddedFont>
      <p:font typeface="Agrandir Narrow Medium" charset="1" panose="00000606000000000000"/>
      <p:regular r:id="rId16"/>
    </p:embeddedFont>
    <p:embeddedFont>
      <p:font typeface="Agrandir Narrow Medium Italics" charset="1" panose="00000606000000000000"/>
      <p:regular r:id="rId17"/>
    </p:embeddedFont>
    <p:embeddedFont>
      <p:font typeface="Agrandir Narrow Ultra-Bold" charset="1" panose="00000906000000000000"/>
      <p:regular r:id="rId18"/>
    </p:embeddedFont>
    <p:embeddedFont>
      <p:font typeface="Agrandir Narrow Ultra-Bold Italics" charset="1" panose="00000906000000000000"/>
      <p:regular r:id="rId19"/>
    </p:embeddedFont>
    <p:embeddedFont>
      <p:font typeface="Agrandir Narrow Heavy" charset="1" panose="00000A06000000000000"/>
      <p:regular r:id="rId20"/>
    </p:embeddedFont>
    <p:embeddedFont>
      <p:font typeface="Agrandir Narrow Heavy Italics" charset="1" panose="00000A06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Relationship Id="rId4" Target="../media/VAF1s7JA6ic.mp4" Type="http://schemas.openxmlformats.org/officeDocument/2006/relationships/video"/><Relationship Id="rId5" Target="../media/VAF1s7JA6ic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227275" y="7787242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27275" y="6649863"/>
            <a:ext cx="8077071" cy="7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82"/>
              </a:lnSpc>
            </a:pPr>
            <a:r>
              <a:rPr lang="en-US" sz="5620" spc="404">
                <a:solidFill>
                  <a:srgbClr val="FFFFFF"/>
                </a:solidFill>
                <a:latin typeface="Open Sauce Medium"/>
              </a:rPr>
              <a:t>BI-PEDAL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5132" y="1085850"/>
            <a:ext cx="7251795" cy="7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5262" spc="1499">
                <a:solidFill>
                  <a:srgbClr val="FFFFFF"/>
                </a:solidFill>
                <a:latin typeface="Open Sauce Medium"/>
              </a:rPr>
              <a:t>ME-518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33256"/>
            <a:ext cx="10382324" cy="131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20"/>
              </a:lnSpc>
            </a:pPr>
            <a:r>
              <a:rPr lang="en-US" sz="9200" spc="662">
                <a:solidFill>
                  <a:srgbClr val="FFFFFF"/>
                </a:solidFill>
                <a:latin typeface="Open Sauce Medium"/>
              </a:rPr>
              <a:t>ASSIGNMENT-3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666" y="1464764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24852"/>
            <a:ext cx="6129654" cy="3017345"/>
          </a:xfrm>
          <a:custGeom>
            <a:avLst/>
            <a:gdLst/>
            <a:ahLst/>
            <a:cxnLst/>
            <a:rect r="r" b="b" t="t" l="l"/>
            <a:pathLst>
              <a:path h="3017345" w="6129654">
                <a:moveTo>
                  <a:pt x="0" y="0"/>
                </a:moveTo>
                <a:lnTo>
                  <a:pt x="6129654" y="0"/>
                </a:lnTo>
                <a:lnTo>
                  <a:pt x="6129654" y="3017345"/>
                </a:lnTo>
                <a:lnTo>
                  <a:pt x="0" y="3017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43" r="0" b="-1052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10338" y="1966889"/>
            <a:ext cx="5488046" cy="3175308"/>
          </a:xfrm>
          <a:custGeom>
            <a:avLst/>
            <a:gdLst/>
            <a:ahLst/>
            <a:cxnLst/>
            <a:rect r="r" b="b" t="t" l="l"/>
            <a:pathLst>
              <a:path h="3175308" w="5488046">
                <a:moveTo>
                  <a:pt x="0" y="0"/>
                </a:moveTo>
                <a:lnTo>
                  <a:pt x="5488046" y="0"/>
                </a:lnTo>
                <a:lnTo>
                  <a:pt x="5488046" y="3175308"/>
                </a:lnTo>
                <a:lnTo>
                  <a:pt x="0" y="3175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98" t="0" r="-2798" b="-266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93527" y="5961765"/>
            <a:ext cx="6129654" cy="3419218"/>
          </a:xfrm>
          <a:custGeom>
            <a:avLst/>
            <a:gdLst/>
            <a:ahLst/>
            <a:cxnLst/>
            <a:rect r="r" b="b" t="t" l="l"/>
            <a:pathLst>
              <a:path h="3419218" w="6129654">
                <a:moveTo>
                  <a:pt x="0" y="0"/>
                </a:moveTo>
                <a:lnTo>
                  <a:pt x="6129654" y="0"/>
                </a:lnTo>
                <a:lnTo>
                  <a:pt x="6129654" y="3419218"/>
                </a:lnTo>
                <a:lnTo>
                  <a:pt x="0" y="341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9" r="0" b="-41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20467" y="5961765"/>
            <a:ext cx="5857733" cy="3294975"/>
          </a:xfrm>
          <a:custGeom>
            <a:avLst/>
            <a:gdLst/>
            <a:ahLst/>
            <a:cxnLst/>
            <a:rect r="r" b="b" t="t" l="l"/>
            <a:pathLst>
              <a:path h="3294975" w="5857733">
                <a:moveTo>
                  <a:pt x="0" y="0"/>
                </a:moveTo>
                <a:lnTo>
                  <a:pt x="5857733" y="0"/>
                </a:lnTo>
                <a:lnTo>
                  <a:pt x="5857733" y="3294975"/>
                </a:lnTo>
                <a:lnTo>
                  <a:pt x="0" y="3294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51192" y="687885"/>
            <a:ext cx="11385616" cy="7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5262" spc="1499">
                <a:solidFill>
                  <a:srgbClr val="FFFFFF"/>
                </a:solidFill>
                <a:latin typeface="Open Sauce Medium"/>
              </a:rPr>
              <a:t>ASSUMPTIONS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0091" y="5209621"/>
            <a:ext cx="12429635" cy="6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1"/>
              </a:lnSpc>
            </a:pPr>
            <a:r>
              <a:rPr lang="en-US" sz="3665" spc="311">
                <a:solidFill>
                  <a:srgbClr val="FFFFFF"/>
                </a:solidFill>
                <a:latin typeface="Agrandir Narrow"/>
              </a:rPr>
              <a:t>Body [0.4x0.4x0.8]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20278" y="5209621"/>
            <a:ext cx="12429635" cy="6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1"/>
              </a:lnSpc>
            </a:pPr>
            <a:r>
              <a:rPr lang="en-US" sz="3665" spc="311">
                <a:solidFill>
                  <a:srgbClr val="FFFFFF"/>
                </a:solidFill>
                <a:latin typeface="Agrandir Narrow"/>
              </a:rPr>
              <a:t>Upper Leg [0.35x0.35x0.5]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3527" y="9447658"/>
            <a:ext cx="12429635" cy="6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1"/>
              </a:lnSpc>
            </a:pPr>
            <a:r>
              <a:rPr lang="en-US" sz="3665" spc="311">
                <a:solidFill>
                  <a:srgbClr val="FFFFFF"/>
                </a:solidFill>
                <a:latin typeface="Agrandir Narrow"/>
              </a:rPr>
              <a:t>Lower Leg [1x0.05x0.05]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74240" y="9314308"/>
            <a:ext cx="12429635" cy="6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1"/>
              </a:lnSpc>
            </a:pPr>
            <a:r>
              <a:rPr lang="en-US" sz="3665" spc="311">
                <a:solidFill>
                  <a:srgbClr val="FFFFFF"/>
                </a:solidFill>
                <a:latin typeface="Agrandir Narrow"/>
              </a:rPr>
              <a:t>Foot [0.02x0.1x0.1]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666" y="186272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75372" y="2384336"/>
            <a:ext cx="15537256" cy="6873964"/>
          </a:xfrm>
          <a:custGeom>
            <a:avLst/>
            <a:gdLst/>
            <a:ahLst/>
            <a:cxnLst/>
            <a:rect r="r" b="b" t="t" l="l"/>
            <a:pathLst>
              <a:path h="6873964" w="15537256">
                <a:moveTo>
                  <a:pt x="0" y="0"/>
                </a:moveTo>
                <a:lnTo>
                  <a:pt x="15537256" y="0"/>
                </a:lnTo>
                <a:lnTo>
                  <a:pt x="15537256" y="6873964"/>
                </a:lnTo>
                <a:lnTo>
                  <a:pt x="0" y="6873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571" r="0" b="-1357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18102" y="1085850"/>
            <a:ext cx="7251795" cy="7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5262" spc="1499">
                <a:solidFill>
                  <a:srgbClr val="FFFFFF"/>
                </a:solidFill>
                <a:latin typeface="Open Sauce Medium"/>
              </a:rPr>
              <a:t>MODELLING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666" y="186272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45034" y="2324723"/>
            <a:ext cx="15714266" cy="6786351"/>
          </a:xfrm>
          <a:custGeom>
            <a:avLst/>
            <a:gdLst/>
            <a:ahLst/>
            <a:cxnLst/>
            <a:rect r="r" b="b" t="t" l="l"/>
            <a:pathLst>
              <a:path h="6786351" w="15714266">
                <a:moveTo>
                  <a:pt x="0" y="0"/>
                </a:moveTo>
                <a:lnTo>
                  <a:pt x="15714266" y="0"/>
                </a:lnTo>
                <a:lnTo>
                  <a:pt x="15714266" y="6786351"/>
                </a:lnTo>
                <a:lnTo>
                  <a:pt x="0" y="6786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95" r="0" b="-1185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36551" y="942975"/>
            <a:ext cx="8931232" cy="7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5262" spc="1499">
                <a:solidFill>
                  <a:srgbClr val="FFFFFF"/>
                </a:solidFill>
                <a:latin typeface="Open Sauce Medium"/>
              </a:rPr>
              <a:t>LEG SUBSYSTEM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17775" y="9191625"/>
            <a:ext cx="12429635" cy="6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1"/>
              </a:lnSpc>
            </a:pPr>
            <a:r>
              <a:rPr lang="en-US" sz="3665" spc="311">
                <a:solidFill>
                  <a:srgbClr val="FFFFFF"/>
                </a:solidFill>
                <a:latin typeface="Agrandir Narrow"/>
              </a:rPr>
              <a:t>Courtesy - Slider_crank.slx (Classroom)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4904" r="0" b="4904"/>
          <a:stretch>
            <a:fillRect/>
          </a:stretch>
        </p:blipFill>
        <p:spPr>
          <a:xfrm flipH="false" flipV="false" rot="0">
            <a:off x="1439928" y="2171705"/>
            <a:ext cx="15819372" cy="7371686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flipH="true">
            <a:off x="3838666" y="186272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518102" y="1085850"/>
            <a:ext cx="7251795" cy="7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5262" spc="1499">
                <a:solidFill>
                  <a:srgbClr val="FFFFFF"/>
                </a:solidFill>
                <a:latin typeface="Open Sauce Medium"/>
              </a:rPr>
              <a:t>ANIMATION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1192" y="687885"/>
            <a:ext cx="11385616" cy="7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5262" spc="1499">
                <a:solidFill>
                  <a:srgbClr val="FFFFFF"/>
                </a:solidFill>
                <a:latin typeface="Open Sauce Medium"/>
              </a:rPr>
              <a:t>LEARNING OUTCOME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0091" y="1849478"/>
            <a:ext cx="15399209" cy="263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1"/>
              </a:lnSpc>
            </a:pPr>
            <a:r>
              <a:rPr lang="en-US" sz="3665" spc="311">
                <a:solidFill>
                  <a:srgbClr val="FFFFFF"/>
                </a:solidFill>
                <a:latin typeface="Agrandir Narrow"/>
              </a:rPr>
              <a:t>This assignment helped me to learn model a mechanical mechanism on matlab and provide exposure to the simscape and multibody simscape libraries in the simulink environment.Using the files available on the classroom I animated the simulation created.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3838666" y="1464764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643434" y="5426402"/>
            <a:ext cx="13001132" cy="7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5262" spc="1499">
                <a:solidFill>
                  <a:srgbClr val="FFFFFF"/>
                </a:solidFill>
                <a:latin typeface="Open Sauce Medium"/>
              </a:rPr>
              <a:t>DRAWBACS/DIFFICULTIES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3090302" y="6342869"/>
            <a:ext cx="12107396" cy="3810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860091" y="6648327"/>
            <a:ext cx="15399209" cy="162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1"/>
              </a:lnSpc>
            </a:pPr>
            <a:r>
              <a:rPr lang="en-US" sz="3665" spc="311">
                <a:solidFill>
                  <a:srgbClr val="FFFFFF"/>
                </a:solidFill>
                <a:latin typeface="Agrandir Narrow"/>
              </a:rPr>
              <a:t>I couldn’t figure out how to restrict the upper leg from compeleting a full revolution, hence the deviation of my machine from an actual bi-pedal mechanism.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1192" y="687885"/>
            <a:ext cx="11385616" cy="7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5262" spc="1499">
                <a:solidFill>
                  <a:srgbClr val="FFFFFF"/>
                </a:solidFill>
                <a:latin typeface="Open Sauce Medium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86647" y="2386377"/>
            <a:ext cx="13714705" cy="2377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1532" indent="-440766" lvl="1">
              <a:lnSpc>
                <a:spcPts val="4491"/>
              </a:lnSpc>
              <a:buFont typeface="Arial"/>
              <a:buChar char="•"/>
            </a:pPr>
            <a:r>
              <a:rPr lang="en-US" sz="4083" spc="347" u="sng">
                <a:solidFill>
                  <a:srgbClr val="FFFFFF"/>
                </a:solidFill>
                <a:latin typeface="Agrandir Narrow Bold"/>
              </a:rPr>
              <a:t>Modeling and Simulation of Walking Robots :</a:t>
            </a:r>
            <a:r>
              <a:rPr lang="en-US" sz="4083" spc="347">
                <a:solidFill>
                  <a:srgbClr val="FFFFFF"/>
                </a:solidFill>
                <a:latin typeface="Agrandir Narrow"/>
              </a:rPr>
              <a:t> https://www.youtube.com/watch?v=qMx1nbi5lUs&amp;list=PLn8PRpmsu08rdL7jwgrQjewdFXxDHbyIV&amp;index=3&amp;ab_channel=MATLAB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3838666" y="1464764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286647" y="5067300"/>
            <a:ext cx="13714705" cy="29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1532" indent="-440766" lvl="1">
              <a:lnSpc>
                <a:spcPts val="4491"/>
              </a:lnSpc>
              <a:buFont typeface="Arial"/>
              <a:buChar char="•"/>
            </a:pPr>
            <a:r>
              <a:rPr lang="en-US" sz="4083" spc="347" u="sng">
                <a:solidFill>
                  <a:srgbClr val="FFFFFF"/>
                </a:solidFill>
                <a:latin typeface="Agrandir Narrow Bold"/>
              </a:rPr>
              <a:t>How to design Robots using MATLAB 2021 | SimScape Toolbox | Robotics System Toolbox :</a:t>
            </a:r>
            <a:r>
              <a:rPr lang="en-US" sz="4083" spc="347">
                <a:solidFill>
                  <a:srgbClr val="FFFFFF"/>
                </a:solidFill>
                <a:latin typeface="Agrandir Narrow"/>
              </a:rPr>
              <a:t> https://www.youtube.com/watch?v=_8YCc3pJDPI&amp;ab_channel=LearningOrbis</a:t>
            </a:r>
          </a:p>
          <a:p>
            <a:pPr>
              <a:lnSpc>
                <a:spcPts val="4491"/>
              </a:lnSpc>
            </a:pPr>
            <a:r>
              <a:rPr lang="en-US" sz="4083" spc="347">
                <a:solidFill>
                  <a:srgbClr val="FFFFFF"/>
                </a:solidFill>
                <a:latin typeface="Agrandir Narrow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86647" y="7624230"/>
            <a:ext cx="13714705" cy="69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1531" indent="-440766" lvl="1">
              <a:lnSpc>
                <a:spcPts val="4491"/>
              </a:lnSpc>
              <a:buFont typeface="Arial"/>
              <a:buChar char="•"/>
            </a:pPr>
            <a:r>
              <a:rPr lang="en-US" sz="4083" spc="347" u="sng">
                <a:solidFill>
                  <a:srgbClr val="FFFFFF"/>
                </a:solidFill>
                <a:latin typeface="Agrandir Narrow Bold"/>
              </a:rPr>
              <a:t>Slider_crank.slx :</a:t>
            </a:r>
            <a:r>
              <a:rPr lang="en-US" sz="4083" spc="347">
                <a:solidFill>
                  <a:srgbClr val="FFFFFF"/>
                </a:solidFill>
                <a:latin typeface="Agrandir Narrow"/>
              </a:rPr>
              <a:t> Classroom file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DAF1s1RooYs</dc:identifier>
  <dcterms:modified xsi:type="dcterms:W3CDTF">2011-08-01T06:04:30Z</dcterms:modified>
  <cp:revision>1</cp:revision>
  <dc:title>Assignment-3</dc:title>
</cp:coreProperties>
</file>